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38" r:id="rId3"/>
    <p:sldId id="257" r:id="rId4"/>
    <p:sldId id="258" r:id="rId5"/>
    <p:sldId id="259" r:id="rId6"/>
    <p:sldId id="306" r:id="rId7"/>
    <p:sldId id="260" r:id="rId8"/>
    <p:sldId id="263" r:id="rId9"/>
    <p:sldId id="264" r:id="rId10"/>
    <p:sldId id="265" r:id="rId11"/>
    <p:sldId id="266" r:id="rId12"/>
    <p:sldId id="267" r:id="rId13"/>
    <p:sldId id="269" r:id="rId14"/>
    <p:sldId id="307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340" r:id="rId25"/>
    <p:sldId id="341" r:id="rId26"/>
    <p:sldId id="285" r:id="rId27"/>
    <p:sldId id="336" r:id="rId28"/>
    <p:sldId id="287" r:id="rId29"/>
    <p:sldId id="288" r:id="rId30"/>
    <p:sldId id="289" r:id="rId31"/>
    <p:sldId id="337" r:id="rId32"/>
    <p:sldId id="290" r:id="rId33"/>
    <p:sldId id="291" r:id="rId34"/>
    <p:sldId id="298" r:id="rId35"/>
    <p:sldId id="299" r:id="rId36"/>
    <p:sldId id="300" r:id="rId37"/>
    <p:sldId id="28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4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7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2.xml"/><Relationship Id="rId39" Type="http://schemas.openxmlformats.org/officeDocument/2006/relationships/presProps" Target="presProps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95357-1497-4D1E-809C-D852A73B525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A2747-3425-47FC-9E48-F3C94B73303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95357-1497-4D1E-809C-D852A73B525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A2747-3425-47FC-9E48-F3C94B73303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95357-1497-4D1E-809C-D852A73B525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A2747-3425-47FC-9E48-F3C94B73303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95357-1497-4D1E-809C-D852A73B525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A2747-3425-47FC-9E48-F3C94B73303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95357-1497-4D1E-809C-D852A73B525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A2747-3425-47FC-9E48-F3C94B73303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95357-1497-4D1E-809C-D852A73B525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A2747-3425-47FC-9E48-F3C94B73303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95357-1497-4D1E-809C-D852A73B525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A2747-3425-47FC-9E48-F3C94B73303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95357-1497-4D1E-809C-D852A73B525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A2747-3425-47FC-9E48-F3C94B73303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95357-1497-4D1E-809C-D852A73B525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A2747-3425-47FC-9E48-F3C94B73303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95357-1497-4D1E-809C-D852A73B525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A2747-3425-47FC-9E48-F3C94B73303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95357-1497-4D1E-809C-D852A73B525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A2747-3425-47FC-9E48-F3C94B73303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595357-1497-4D1E-809C-D852A73B525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A2747-3425-47FC-9E48-F3C94B733035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2935605" y="2229485"/>
            <a:ext cx="8018145" cy="1025525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40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910" y="389890"/>
            <a:ext cx="2639695" cy="55880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840" y="5812155"/>
            <a:ext cx="1371600" cy="86042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915410" y="2524760"/>
            <a:ext cx="605599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800" b="1">
                <a:sym typeface="+mn-ea"/>
              </a:rPr>
              <a:t>User Manual for CASA Account Opening</a:t>
            </a:r>
            <a:endParaRPr lang="en-US" sz="28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639" y="155079"/>
            <a:ext cx="1341121" cy="283699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74468" y="1036320"/>
            <a:ext cx="11625943" cy="714103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412909" y="1131761"/>
            <a:ext cx="37998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Cambria" panose="02040503050406030204" pitchFamily="18" charset="0"/>
              </a:rPr>
              <a:t>Account opening Joint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59" y="2231671"/>
            <a:ext cx="6328955" cy="25657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218" y="1921201"/>
            <a:ext cx="3612621" cy="271646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7968" y="5691441"/>
            <a:ext cx="67273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Cambria" panose="02040503050406030204" pitchFamily="18" charset="0"/>
              </a:rPr>
              <a:t>Mandatory Field for De-Dupe for Joint Account</a:t>
            </a:r>
            <a:endParaRPr lang="en-US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51255" y="1825625"/>
            <a:ext cx="988822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5267" y="0"/>
            <a:ext cx="2378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De-Dupe Result</a:t>
            </a:r>
            <a:endParaRPr lang="en-US" sz="2400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7081" y="481478"/>
            <a:ext cx="10504330" cy="48294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81" y="5532232"/>
            <a:ext cx="10504330" cy="8288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75508" y="6423801"/>
            <a:ext cx="11628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kern="0" dirty="0">
                <a:solidFill>
                  <a:srgbClr val="000000"/>
                </a:solidFill>
                <a:latin typeface="Cambria" panose="02040503050406030204" pitchFamily="18" charset="0"/>
              </a:rPr>
              <a:t>Note: NID Verification as per previously mentioned process.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3446"/>
          </a:xfrm>
        </p:spPr>
        <p:txBody>
          <a:bodyPr/>
          <a:lstStyle/>
          <a:p>
            <a:r>
              <a:rPr lang="en-US" dirty="0" smtClean="0"/>
              <a:t>CASA AC Opening (NTB)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10194" y="1715588"/>
            <a:ext cx="30828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After conducting dedupe individual Customer result, SDN, NID verification will show here.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Based on the search result user will chose new AC/Existing AC open button. 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4563" y="1715588"/>
            <a:ext cx="7753597" cy="3918857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10581640" y="3796030"/>
            <a:ext cx="808990" cy="367665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892" y="37144"/>
            <a:ext cx="11692026" cy="28696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6892" y="2269064"/>
            <a:ext cx="116003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kern="0" dirty="0">
                <a:solidFill>
                  <a:srgbClr val="C00000"/>
                </a:solidFill>
                <a:latin typeface="Cambria" panose="02040503050406030204" pitchFamily="18" charset="0"/>
              </a:rPr>
              <a:t>New Two (02) steps for Regular Account opening </a:t>
            </a:r>
            <a:r>
              <a:rPr lang="en-US" sz="2400" kern="0" dirty="0" smtClean="0">
                <a:solidFill>
                  <a:srgbClr val="C00000"/>
                </a:solidFill>
                <a:latin typeface="Cambria" panose="02040503050406030204" pitchFamily="18" charset="0"/>
              </a:rPr>
              <a:t>We </a:t>
            </a:r>
            <a:r>
              <a:rPr lang="en-US" sz="2400" kern="0" dirty="0">
                <a:solidFill>
                  <a:srgbClr val="C00000"/>
                </a:solidFill>
                <a:latin typeface="Cambria" panose="02040503050406030204" pitchFamily="18" charset="0"/>
              </a:rPr>
              <a:t>have to follow step by step as follows after </a:t>
            </a:r>
            <a:r>
              <a:rPr lang="en-US" sz="2400" kern="0" dirty="0" smtClean="0">
                <a:solidFill>
                  <a:srgbClr val="C00000"/>
                </a:solidFill>
                <a:latin typeface="Cambria" panose="02040503050406030204" pitchFamily="18" charset="0"/>
              </a:rPr>
              <a:t>DEDUPE </a:t>
            </a:r>
            <a:r>
              <a:rPr lang="en-US" sz="2400" kern="0" dirty="0">
                <a:solidFill>
                  <a:srgbClr val="C00000"/>
                </a:solidFill>
                <a:latin typeface="Cambria" panose="02040503050406030204" pitchFamily="18" charset="0"/>
              </a:rPr>
              <a:t>and SDN Checking.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367553" y="2999434"/>
            <a:ext cx="11734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kern="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                                                                                               CB </a:t>
            </a:r>
            <a:r>
              <a:rPr lang="en-US" b="1" kern="0" dirty="0">
                <a:solidFill>
                  <a:srgbClr val="000000"/>
                </a:solidFill>
                <a:latin typeface="Cambria" panose="02040503050406030204" pitchFamily="18" charset="0"/>
              </a:rPr>
              <a:t>Creation </a:t>
            </a:r>
            <a:endParaRPr lang="en-US" dirty="0"/>
          </a:p>
          <a:p>
            <a:r>
              <a:rPr lang="en-US" b="1" kern="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                                                                           Red </a:t>
            </a:r>
            <a:r>
              <a:rPr lang="en-US" b="1" kern="0" dirty="0">
                <a:solidFill>
                  <a:srgbClr val="000000"/>
                </a:solidFill>
                <a:latin typeface="Cambria" panose="02040503050406030204" pitchFamily="18" charset="0"/>
              </a:rPr>
              <a:t>marked field is mandatory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71" y="3640354"/>
            <a:ext cx="9372363" cy="287343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14282" y="6113929"/>
            <a:ext cx="977153" cy="376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252381" y="6156470"/>
            <a:ext cx="679077" cy="184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252381" y="6143528"/>
            <a:ext cx="820271" cy="2330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81337" y="0"/>
            <a:ext cx="26821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kern="0" dirty="0">
                <a:solidFill>
                  <a:srgbClr val="000000"/>
                </a:solidFill>
                <a:latin typeface="Cambria" panose="02040503050406030204" pitchFamily="18" charset="0"/>
              </a:rPr>
              <a:t>Account Creation </a:t>
            </a:r>
            <a:endParaRPr lang="en-US" sz="2400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322" y="550159"/>
            <a:ext cx="11444044" cy="290656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1602199" y="3041648"/>
            <a:ext cx="641650" cy="212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546986" y="2996596"/>
            <a:ext cx="752077" cy="3022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88" y="3545214"/>
            <a:ext cx="6713030" cy="316776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442" y="5760705"/>
            <a:ext cx="807790" cy="3353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2880" y="92669"/>
            <a:ext cx="118175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kern="0" dirty="0">
                <a:solidFill>
                  <a:srgbClr val="C00000"/>
                </a:solidFill>
                <a:latin typeface="Cambria" panose="02040503050406030204" pitchFamily="18" charset="0"/>
              </a:rPr>
              <a:t>New (03) steps for </a:t>
            </a:r>
            <a:r>
              <a:rPr lang="en-US" sz="2800" b="1" kern="0" dirty="0" err="1">
                <a:solidFill>
                  <a:srgbClr val="C00000"/>
                </a:solidFill>
                <a:latin typeface="Cambria" panose="02040503050406030204" pitchFamily="18" charset="0"/>
              </a:rPr>
              <a:t>Insta</a:t>
            </a:r>
            <a:r>
              <a:rPr lang="en-US" sz="2800" b="1" kern="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800" b="1" kern="0" dirty="0" smtClean="0">
                <a:solidFill>
                  <a:srgbClr val="C00000"/>
                </a:solidFill>
                <a:latin typeface="Cambria" panose="02040503050406030204" pitchFamily="18" charset="0"/>
              </a:rPr>
              <a:t>Pack Account opening</a:t>
            </a:r>
            <a:r>
              <a:rPr lang="en-US" sz="2800" b="1" kern="0" dirty="0">
                <a:solidFill>
                  <a:srgbClr val="C00000"/>
                </a:solidFill>
                <a:latin typeface="Cambria" panose="02040503050406030204" pitchFamily="18" charset="0"/>
              </a:rPr>
              <a:t>.</a:t>
            </a:r>
            <a:endParaRPr lang="en-US" sz="2800" b="1" dirty="0"/>
          </a:p>
        </p:txBody>
      </p:sp>
      <p:sp>
        <p:nvSpPr>
          <p:cNvPr id="5" name="Rectangle 4"/>
          <p:cNvSpPr/>
          <p:nvPr/>
        </p:nvSpPr>
        <p:spPr>
          <a:xfrm>
            <a:off x="182880" y="684853"/>
            <a:ext cx="118175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kern="0" dirty="0">
                <a:solidFill>
                  <a:srgbClr val="C00000"/>
                </a:solidFill>
                <a:latin typeface="Cambria" panose="02040503050406030204" pitchFamily="18" charset="0"/>
              </a:rPr>
              <a:t>We have to follow step by step as follows after </a:t>
            </a:r>
            <a:r>
              <a:rPr lang="en-US" sz="2800" b="1" kern="0" dirty="0" smtClean="0">
                <a:solidFill>
                  <a:srgbClr val="C00000"/>
                </a:solidFill>
                <a:latin typeface="Cambria" panose="02040503050406030204" pitchFamily="18" charset="0"/>
              </a:rPr>
              <a:t>DEDUPE </a:t>
            </a:r>
            <a:r>
              <a:rPr lang="en-US" sz="2800" b="1" kern="0" dirty="0">
                <a:solidFill>
                  <a:srgbClr val="C00000"/>
                </a:solidFill>
                <a:latin typeface="Cambria" panose="02040503050406030204" pitchFamily="18" charset="0"/>
              </a:rPr>
              <a:t>and </a:t>
            </a:r>
            <a:r>
              <a:rPr lang="en-US" sz="2800" b="1" kern="0" dirty="0" smtClean="0">
                <a:solidFill>
                  <a:srgbClr val="C00000"/>
                </a:solidFill>
                <a:latin typeface="Cambria" panose="02040503050406030204" pitchFamily="18" charset="0"/>
              </a:rPr>
              <a:t>SDN Checking</a:t>
            </a:r>
            <a:r>
              <a:rPr lang="en-US" sz="2800" b="1" kern="0" dirty="0">
                <a:solidFill>
                  <a:srgbClr val="C00000"/>
                </a:solidFill>
                <a:latin typeface="Cambria" panose="02040503050406030204" pitchFamily="18" charset="0"/>
              </a:rPr>
              <a:t>.</a:t>
            </a:r>
            <a:endParaRPr lang="en-US" sz="2800" b="1" dirty="0"/>
          </a:p>
        </p:txBody>
      </p:sp>
      <p:sp>
        <p:nvSpPr>
          <p:cNvPr id="6" name="Rectangle 5"/>
          <p:cNvSpPr/>
          <p:nvPr/>
        </p:nvSpPr>
        <p:spPr>
          <a:xfrm>
            <a:off x="4817832" y="1932058"/>
            <a:ext cx="21996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u="sng" kern="0" dirty="0">
                <a:solidFill>
                  <a:srgbClr val="000000"/>
                </a:solidFill>
                <a:latin typeface="Cambria" panose="02040503050406030204" pitchFamily="18" charset="0"/>
              </a:rPr>
              <a:t>CB </a:t>
            </a:r>
            <a:r>
              <a:rPr lang="en-US" sz="2800" b="1" u="sng" kern="0" dirty="0" smtClean="0">
                <a:solidFill>
                  <a:srgbClr val="000000"/>
                </a:solidFill>
                <a:latin typeface="Cambria" panose="02040503050406030204" pitchFamily="18" charset="0"/>
              </a:rPr>
              <a:t>Creation </a:t>
            </a:r>
            <a:endParaRPr lang="en-US" sz="2800" u="sn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740" y="2767038"/>
            <a:ext cx="11556987" cy="29196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2880" y="687977"/>
            <a:ext cx="11817532" cy="932321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2880" y="95794"/>
            <a:ext cx="11817532" cy="505097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718411" y="1945162"/>
            <a:ext cx="2299062" cy="497011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42194" y="136598"/>
            <a:ext cx="26148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kern="0" dirty="0">
                <a:solidFill>
                  <a:srgbClr val="000000"/>
                </a:solidFill>
                <a:latin typeface="Cambria" panose="02040503050406030204" pitchFamily="18" charset="0"/>
              </a:rPr>
              <a:t>Account Creation</a:t>
            </a:r>
            <a:endParaRPr lang="en-US" sz="2400" b="1" dirty="0"/>
          </a:p>
        </p:txBody>
      </p:sp>
      <p:sp>
        <p:nvSpPr>
          <p:cNvPr id="5" name="Rounded Rectangle 4"/>
          <p:cNvSpPr/>
          <p:nvPr/>
        </p:nvSpPr>
        <p:spPr>
          <a:xfrm>
            <a:off x="4489794" y="94701"/>
            <a:ext cx="2847703" cy="566057"/>
          </a:xfrm>
          <a:prstGeom prst="round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1864" y="710861"/>
            <a:ext cx="10135478" cy="2560542"/>
          </a:xfrm>
          <a:prstGeom prst="rect">
            <a:avLst/>
          </a:prstGeom>
        </p:spPr>
      </p:pic>
      <p:sp>
        <p:nvSpPr>
          <p:cNvPr id="10" name="Flowchart: Alternate Process 9"/>
          <p:cNvSpPr/>
          <p:nvPr/>
        </p:nvSpPr>
        <p:spPr>
          <a:xfrm>
            <a:off x="4373352" y="3496597"/>
            <a:ext cx="3413760" cy="487680"/>
          </a:xfrm>
          <a:prstGeom prst="flowChartAlternateProcess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Scheme </a:t>
            </a:r>
            <a:r>
              <a:rPr lang="en-US" sz="2400" b="1" dirty="0" smtClean="0">
                <a:solidFill>
                  <a:schemeClr val="tx1"/>
                </a:solidFill>
              </a:rPr>
              <a:t>Update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90" y="4209472"/>
            <a:ext cx="11073368" cy="264852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3615" y="144083"/>
            <a:ext cx="4620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NID verification Yes/No, you have to select</a:t>
            </a:r>
            <a:endParaRPr lang="en-US" dirty="0"/>
          </a:p>
        </p:txBody>
      </p:sp>
      <p:sp>
        <p:nvSpPr>
          <p:cNvPr id="5" name="Flowchart: Process 4"/>
          <p:cNvSpPr/>
          <p:nvPr/>
        </p:nvSpPr>
        <p:spPr>
          <a:xfrm>
            <a:off x="278674" y="121920"/>
            <a:ext cx="4563292" cy="383177"/>
          </a:xfrm>
          <a:prstGeom prst="flowChartProcess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275" y="775571"/>
            <a:ext cx="5981811" cy="192904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8378" y="2704617"/>
            <a:ext cx="121136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Cambria" panose="02040503050406030204" pitchFamily="18" charset="0"/>
              </a:rPr>
              <a:t>Note: If NID verification select yes no need to introducer, </a:t>
            </a:r>
            <a:r>
              <a:rPr lang="en-US" sz="2400" b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Others </a:t>
            </a:r>
            <a:r>
              <a:rPr lang="en-US" sz="2400" b="1" dirty="0">
                <a:solidFill>
                  <a:srgbClr val="000000"/>
                </a:solidFill>
                <a:latin typeface="Cambria" panose="02040503050406030204" pitchFamily="18" charset="0"/>
              </a:rPr>
              <a:t>procedure remain same. 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201275" y="3627511"/>
            <a:ext cx="4475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Others facilities along with AOF opening </a:t>
            </a:r>
            <a:endParaRPr lang="en-US" dirty="0"/>
          </a:p>
        </p:txBody>
      </p:sp>
      <p:sp>
        <p:nvSpPr>
          <p:cNvPr id="9" name="Flowchart: Process 8"/>
          <p:cNvSpPr/>
          <p:nvPr/>
        </p:nvSpPr>
        <p:spPr>
          <a:xfrm>
            <a:off x="201275" y="3605349"/>
            <a:ext cx="4466519" cy="391885"/>
          </a:xfrm>
          <a:prstGeom prst="flowChartProcess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15" y="4175213"/>
            <a:ext cx="10922858" cy="257889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865" y="276874"/>
            <a:ext cx="10653187" cy="351258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4779" y="3789457"/>
            <a:ext cx="119855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Note: To ensure Scan all AOF first (black and white) then need to Scan Signature card (Color) and preserve </a:t>
            </a:r>
            <a:endParaRPr lang="en-US" dirty="0" smtClean="0"/>
          </a:p>
          <a:p>
            <a:r>
              <a:rPr 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all document in the same folder where NID already belong. Fist upload all AOF, 2</a:t>
            </a:r>
            <a:r>
              <a:rPr lang="en-US" sz="800" b="1" dirty="0" smtClean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nd </a:t>
            </a:r>
            <a:r>
              <a:rPr 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NID then Signature Card, </a:t>
            </a:r>
            <a:endParaRPr lang="en-US" dirty="0" smtClean="0"/>
          </a:p>
          <a:p>
            <a:r>
              <a:rPr 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Delete and replacement of uploaded file facilities are available.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79" y="4786355"/>
            <a:ext cx="11567587" cy="167005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7080069" y="5381897"/>
            <a:ext cx="827314" cy="4789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-8709" y="4868091"/>
            <a:ext cx="548640" cy="583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508" y="461554"/>
            <a:ext cx="1341121" cy="2836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337" y="5532900"/>
            <a:ext cx="1371600" cy="859191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296090" y="1436033"/>
            <a:ext cx="11695611" cy="790161"/>
          </a:xfrm>
          <a:prstGeom prst="round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Scope of work :</a:t>
            </a:r>
            <a:endParaRPr lang="en-US" sz="2800" dirty="0"/>
          </a:p>
        </p:txBody>
      </p:sp>
      <p:sp>
        <p:nvSpPr>
          <p:cNvPr id="14" name="Rectangle 13"/>
          <p:cNvSpPr/>
          <p:nvPr/>
        </p:nvSpPr>
        <p:spPr>
          <a:xfrm>
            <a:off x="1387894" y="2363599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1. CASA Opening, Maintenance and Closing </a:t>
            </a:r>
            <a:endParaRPr lang="en-US" dirty="0" smtClean="0"/>
          </a:p>
          <a:p>
            <a:r>
              <a:rPr 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2. FDR Opening, Maintenance and Closing </a:t>
            </a:r>
            <a:endParaRPr lang="en-US" dirty="0" smtClean="0"/>
          </a:p>
          <a:p>
            <a:r>
              <a:rPr 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3. </a:t>
            </a:r>
            <a:r>
              <a:rPr lang="en-US" b="1" dirty="0" err="1">
                <a:solidFill>
                  <a:srgbClr val="000000"/>
                </a:solidFill>
                <a:latin typeface="Cambria" panose="02040503050406030204" pitchFamily="18" charset="0"/>
              </a:rPr>
              <a:t>Cheque</a:t>
            </a:r>
            <a:r>
              <a:rPr 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( CBRMS functions) </a:t>
            </a:r>
            <a:endParaRPr lang="en-US" dirty="0" smtClean="0"/>
          </a:p>
          <a:p>
            <a:r>
              <a:rPr 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4. Cards ( all types) </a:t>
            </a:r>
            <a:endParaRPr lang="en-US" dirty="0" smtClean="0"/>
          </a:p>
          <a:p>
            <a:r>
              <a:rPr 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5. Locker Opening, Maintenance and Closing </a:t>
            </a:r>
            <a:endParaRPr lang="en-US" dirty="0" smtClean="0"/>
          </a:p>
          <a:p>
            <a:r>
              <a:rPr 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6. </a:t>
            </a:r>
            <a:r>
              <a:rPr lang="en-US" b="1" dirty="0" err="1">
                <a:solidFill>
                  <a:srgbClr val="000000"/>
                </a:solidFill>
                <a:latin typeface="Cambria" panose="02040503050406030204" pitchFamily="18" charset="0"/>
              </a:rPr>
              <a:t>Sanchaypatra</a:t>
            </a:r>
            <a:r>
              <a:rPr 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/BOND Opening and Closing </a:t>
            </a:r>
            <a:endParaRPr lang="en-US" dirty="0" smtClean="0"/>
          </a:p>
          <a:p>
            <a:r>
              <a:rPr 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7. ADC Service </a:t>
            </a:r>
            <a:endParaRPr lang="en-US" dirty="0" smtClean="0"/>
          </a:p>
          <a:p>
            <a:r>
              <a:rPr 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8. NRB/ Remittance </a:t>
            </a:r>
            <a:endParaRPr lang="en-US" dirty="0" smtClean="0"/>
          </a:p>
          <a:p>
            <a:r>
              <a:rPr 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9. Fund Transfer( BFTN,RTGS, Salary) </a:t>
            </a:r>
            <a:endParaRPr lang="en-US" dirty="0" smtClean="0"/>
          </a:p>
          <a:p>
            <a:r>
              <a:rPr 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10. Credit Card </a:t>
            </a:r>
            <a:r>
              <a:rPr lang="en-US" b="1" dirty="0" err="1">
                <a:solidFill>
                  <a:srgbClr val="000000"/>
                </a:solidFill>
                <a:latin typeface="Cambria" panose="02040503050406030204" pitchFamily="18" charset="0"/>
              </a:rPr>
              <a:t>Cheque</a:t>
            </a:r>
            <a:r>
              <a:rPr 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Processing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910" y="389890"/>
            <a:ext cx="2639695" cy="558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040" y="87086"/>
            <a:ext cx="7491086" cy="44335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40" y="4653730"/>
            <a:ext cx="5122354" cy="116825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716217" y="5903785"/>
            <a:ext cx="70316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Cambria" panose="02040503050406030204" pitchFamily="18" charset="0"/>
              </a:rPr>
              <a:t>After confirmation, request forward to BOM End </a:t>
            </a:r>
            <a:endParaRPr lang="en-US" sz="24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371601" y="4998372"/>
            <a:ext cx="827314" cy="4789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55040" y="3257006"/>
            <a:ext cx="483326" cy="5001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323910" y="801189"/>
            <a:ext cx="748936" cy="4913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376" y="0"/>
            <a:ext cx="119655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Cambria" panose="02040503050406030204" pitchFamily="18" charset="0"/>
              </a:rPr>
              <a:t>In case of Deferral and waiver CS group raise the request through LWF to BM as per </a:t>
            </a:r>
            <a:endParaRPr lang="en-US" sz="2400" dirty="0" smtClean="0"/>
          </a:p>
          <a:p>
            <a:r>
              <a:rPr lang="en-US" sz="2400" b="1" dirty="0">
                <a:solidFill>
                  <a:srgbClr val="000000"/>
                </a:solidFill>
                <a:latin typeface="Cambria" panose="02040503050406030204" pitchFamily="18" charset="0"/>
              </a:rPr>
              <a:t>CBL policy. After accomplishment of Deferral and Waiver then CS send the request </a:t>
            </a:r>
            <a:endParaRPr lang="en-US" sz="2400" dirty="0" smtClean="0"/>
          </a:p>
          <a:p>
            <a:r>
              <a:rPr lang="en-US" sz="2400" b="1" dirty="0">
                <a:solidFill>
                  <a:srgbClr val="000000"/>
                </a:solidFill>
                <a:latin typeface="Cambria" panose="02040503050406030204" pitchFamily="18" charset="0"/>
              </a:rPr>
              <a:t>to BOM.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584" y="1622052"/>
            <a:ext cx="5017851" cy="296974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2760191" y="1135741"/>
            <a:ext cx="679695" cy="6608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1236618" y="1135741"/>
            <a:ext cx="687977" cy="6416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2" y="5013524"/>
            <a:ext cx="11887201" cy="1322067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>
            <a:off x="2420344" y="5343351"/>
            <a:ext cx="836662" cy="331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420344" y="5765074"/>
            <a:ext cx="836662" cy="3508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130" y="281915"/>
            <a:ext cx="4531264" cy="12946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2548" y="1592751"/>
            <a:ext cx="118523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kern="0" dirty="0">
                <a:solidFill>
                  <a:srgbClr val="000000"/>
                </a:solidFill>
                <a:latin typeface="Cambria" panose="02040503050406030204" pitchFamily="18" charset="0"/>
              </a:rPr>
              <a:t>Note: If raise the deferral and waiver request</a:t>
            </a:r>
            <a:r>
              <a:rPr lang="en-US" sz="2400" kern="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sz="2400" b="1" kern="0" dirty="0">
                <a:solidFill>
                  <a:srgbClr val="000000"/>
                </a:solidFill>
                <a:latin typeface="Cambria" panose="02040503050406030204" pitchFamily="18" charset="0"/>
              </a:rPr>
              <a:t>it automatically</a:t>
            </a:r>
            <a:r>
              <a:rPr lang="en-US" sz="2400" kern="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sz="2400" b="1" kern="0" dirty="0">
                <a:solidFill>
                  <a:srgbClr val="000000"/>
                </a:solidFill>
                <a:latin typeface="Cambria" panose="02040503050406030204" pitchFamily="18" charset="0"/>
              </a:rPr>
              <a:t>forward to BM</a:t>
            </a:r>
            <a:endParaRPr lang="en-US" sz="24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7287" y="281915"/>
            <a:ext cx="678843" cy="8589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2823882" y="2202862"/>
            <a:ext cx="6111113" cy="41694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952025" y="2158146"/>
            <a:ext cx="14478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kern="0" dirty="0">
                <a:solidFill>
                  <a:srgbClr val="000000"/>
                </a:solidFill>
                <a:latin typeface="Cambria" panose="02040503050406030204" pitchFamily="18" charset="0"/>
              </a:rPr>
              <a:t>BOM Part</a:t>
            </a:r>
            <a:endParaRPr lang="en-US" sz="2400" dirty="0"/>
          </a:p>
        </p:txBody>
      </p:sp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1890" y="2841625"/>
            <a:ext cx="3967480" cy="356171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00892" y="4760131"/>
            <a:ext cx="926592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A. Group Inbox show the all Pending requests at BOM end </a:t>
            </a:r>
            <a:endParaRPr lang="en-US" dirty="0" smtClean="0"/>
          </a:p>
          <a:p>
            <a:r>
              <a:rPr 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B. Self-Inbox shows only Locked items by BOM </a:t>
            </a:r>
            <a:endParaRPr lang="en-US" dirty="0" smtClean="0"/>
          </a:p>
          <a:p>
            <a:r>
              <a:rPr 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C. Corrected Request shows Return items after CS correction </a:t>
            </a:r>
            <a:endParaRPr lang="en-US" dirty="0" smtClean="0"/>
          </a:p>
          <a:p>
            <a:r>
              <a:rPr 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D. Submit shows after approve/return items from BOM </a:t>
            </a:r>
            <a:endParaRPr lang="en-US" dirty="0" smtClean="0"/>
          </a:p>
          <a:p>
            <a:r>
              <a:rPr 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E. Complete shows after final completed items by end user </a:t>
            </a:r>
            <a:endParaRPr lang="en-US" dirty="0" smtClean="0"/>
          </a:p>
          <a:p>
            <a:r>
              <a:rPr 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F. User can use various Searcher options to select the items from queue </a:t>
            </a:r>
            <a:endParaRPr lang="en-US" dirty="0" smtClean="0"/>
          </a:p>
          <a:p>
            <a:r>
              <a:rPr 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G. User also can check status of the items in Global Search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25" y="449580"/>
            <a:ext cx="12097385" cy="42449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/>
        </p:nvSpPr>
        <p:spPr>
          <a:xfrm>
            <a:off x="268605" y="2326640"/>
            <a:ext cx="3469640" cy="800100"/>
          </a:xfrm>
          <a:prstGeom prst="flowChartProcess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Case will be populate on Group Inbox. Every user case see.</a:t>
            </a: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88149"/>
            <a:ext cx="121136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BOM will able to view all CS inputted data along with documents in split window where Customer </a:t>
            </a:r>
            <a:endParaRPr lang="en-US" dirty="0" smtClean="0"/>
          </a:p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Signature Card, Debit Account Statement, Preview Documents, Back &amp; forth Remarks Details, De</a:t>
            </a:r>
            <a:endParaRPr lang="en-US" dirty="0" smtClean="0"/>
          </a:p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dupe/SDN Result, Deferral / Waiver Status (if any), Approve and Return with Remarks options are </a:t>
            </a:r>
            <a:endParaRPr lang="en-US" dirty="0" smtClean="0"/>
          </a:p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available to check.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1385" y="1637665"/>
            <a:ext cx="7270750" cy="45821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520565" y="111125"/>
            <a:ext cx="7547610" cy="30918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3547110"/>
            <a:ext cx="7468235" cy="3173095"/>
          </a:xfrm>
          <a:prstGeom prst="rect">
            <a:avLst/>
          </a:prstGeom>
        </p:spPr>
      </p:pic>
      <p:sp>
        <p:nvSpPr>
          <p:cNvPr id="17" name="Flowchart: Process 16"/>
          <p:cNvSpPr/>
          <p:nvPr/>
        </p:nvSpPr>
        <p:spPr>
          <a:xfrm>
            <a:off x="670892" y="1356445"/>
            <a:ext cx="3469341" cy="3203218"/>
          </a:xfrm>
          <a:prstGeom prst="flowChartProcess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Case will be populate on Group Inbox. Every user case see.</a:t>
            </a: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Click on the Case which wants to process.</a:t>
            </a: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BOM can Approve or Return case.</a:t>
            </a: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If BOM Return any case it should be go to the CS’s ‘Return Inbox’</a:t>
            </a: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After BOM verification case will be go on Maker’s ‘Group Inbox’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21920" y="113211"/>
            <a:ext cx="12000411" cy="583475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                                                                               BM Part 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83514" y="4103530"/>
            <a:ext cx="3065930" cy="424927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Login with User ID &amp; Password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26331" y="410353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1. Others/Single Approval </a:t>
            </a:r>
            <a:endParaRPr lang="en-US" dirty="0" smtClean="0"/>
          </a:p>
          <a:p>
            <a:r>
              <a:rPr 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2. Bulk Approval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749860"/>
            <a:ext cx="12122331" cy="21081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70" y="979805"/>
            <a:ext cx="4627880" cy="29324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390" y="903605"/>
            <a:ext cx="6227445" cy="319976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5459" y="1653988"/>
            <a:ext cx="3854824" cy="726141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Other Approval/Single Approval.</a:t>
            </a: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Account Opening Bulk Approval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5459" y="4580964"/>
            <a:ext cx="3666565" cy="1470212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All request are goes to ‘Group Inbox’ (With Deferral)</a:t>
            </a: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Click on the case which is wants to process it will be open it will be ‘Locked’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Content Placeholder 12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925060" y="222885"/>
            <a:ext cx="7261225" cy="3319780"/>
          </a:xfrm>
          <a:prstGeom prst="rect">
            <a:avLst/>
          </a:prstGeom>
        </p:spPr>
      </p:pic>
      <p:sp>
        <p:nvSpPr>
          <p:cNvPr id="14" name="Rectangle 7"/>
          <p:cNvSpPr/>
          <p:nvPr/>
        </p:nvSpPr>
        <p:spPr>
          <a:xfrm>
            <a:off x="5043308" y="1322219"/>
            <a:ext cx="744070" cy="25101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 7"/>
          <p:cNvSpPr/>
          <p:nvPr/>
        </p:nvSpPr>
        <p:spPr>
          <a:xfrm>
            <a:off x="5084583" y="1915944"/>
            <a:ext cx="744070" cy="25101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6" name="Content Placeholder 1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43170" y="3829050"/>
            <a:ext cx="7025005" cy="297434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4287" y="69669"/>
            <a:ext cx="7587713" cy="29434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287" y="3130452"/>
            <a:ext cx="7587713" cy="372754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18308" y="1968138"/>
            <a:ext cx="3535680" cy="283899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tx1"/>
                </a:solidFill>
              </a:rPr>
              <a:t>BM view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BM user can Approve or Return any case.</a:t>
            </a: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If wants to Return any case, BM Remarks should be mandatory.</a:t>
            </a: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If case Return it will go CS user’s Return Inbox.</a:t>
            </a: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If BM user Approve the case, it will be goes to the BOM user.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08641" y="6202819"/>
            <a:ext cx="646982" cy="20900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05770" y="6635930"/>
            <a:ext cx="339634" cy="22206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711337" y="6635931"/>
            <a:ext cx="394433" cy="222069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223247" y="134471"/>
            <a:ext cx="8113059" cy="537882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SD Maker Part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2" name="Content Placeholder 1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781165" y="811530"/>
            <a:ext cx="4087495" cy="2698115"/>
          </a:xfrm>
          <a:prstGeom prst="rect">
            <a:avLst/>
          </a:prstGeom>
        </p:spPr>
      </p:pic>
      <p:sp>
        <p:nvSpPr>
          <p:cNvPr id="7" name="Rectangle 3"/>
          <p:cNvSpPr/>
          <p:nvPr/>
        </p:nvSpPr>
        <p:spPr>
          <a:xfrm>
            <a:off x="348343" y="1224875"/>
            <a:ext cx="5094514" cy="5596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dirty="0" smtClean="0">
                <a:solidFill>
                  <a:schemeClr val="tx1"/>
                </a:solidFill>
              </a:rPr>
              <a:t>Provide the User ID &amp; Password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8105" y="3797300"/>
            <a:ext cx="12113895" cy="3060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237" y="265817"/>
            <a:ext cx="1341121" cy="283699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16971" y="929061"/>
            <a:ext cx="11756572" cy="558229"/>
          </a:xfrm>
          <a:prstGeom prst="round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 smtClean="0"/>
              <a:t>                                                                       LOG </a:t>
            </a:r>
            <a:r>
              <a:rPr lang="en-US" sz="2400" b="1" dirty="0"/>
              <a:t>IN PAGE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541" y="1751405"/>
            <a:ext cx="8803341" cy="495188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3550024" y="3056965"/>
            <a:ext cx="1592868" cy="5611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272118" y="3618096"/>
            <a:ext cx="1739153" cy="422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702424" y="4303059"/>
            <a:ext cx="2171092" cy="915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160" y="5998809"/>
            <a:ext cx="1371600" cy="85919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1125" y="70485"/>
            <a:ext cx="11758295" cy="3499485"/>
          </a:xfrm>
          <a:prstGeom prst="rect">
            <a:avLst/>
          </a:prstGeom>
        </p:spPr>
      </p:pic>
      <p:sp>
        <p:nvSpPr>
          <p:cNvPr id="6" name="Rectangle 1"/>
          <p:cNvSpPr/>
          <p:nvPr/>
        </p:nvSpPr>
        <p:spPr>
          <a:xfrm>
            <a:off x="212725" y="3834765"/>
            <a:ext cx="7006046" cy="92333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A. Group Inbox show the all Pending requests at SD Maker end </a:t>
            </a:r>
            <a:endParaRPr lang="en-US" dirty="0" smtClean="0"/>
          </a:p>
          <a:p>
            <a:r>
              <a:rPr 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B. Self-Inbox shows only Locked items by SD Maker </a:t>
            </a:r>
            <a:endParaRPr lang="en-US" dirty="0" smtClean="0"/>
          </a:p>
          <a:p>
            <a:r>
              <a:rPr 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C. Return Request shows Return items from SD Checker</a:t>
            </a:r>
            <a:endParaRPr lang="en-US" dirty="0"/>
          </a:p>
        </p:txBody>
      </p:sp>
      <p:sp>
        <p:nvSpPr>
          <p:cNvPr id="7" name="Rectangle 2"/>
          <p:cNvSpPr/>
          <p:nvPr/>
        </p:nvSpPr>
        <p:spPr>
          <a:xfrm>
            <a:off x="212724" y="4657374"/>
            <a:ext cx="10676709" cy="203132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D. Corrected Request shows Return items after CS correction </a:t>
            </a:r>
            <a:endParaRPr lang="en-US" dirty="0" smtClean="0"/>
          </a:p>
          <a:p>
            <a:r>
              <a:rPr 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E. Pending Request shows only Save items by SD Maker </a:t>
            </a:r>
            <a:endParaRPr lang="en-US" dirty="0" smtClean="0"/>
          </a:p>
          <a:p>
            <a:r>
              <a:rPr 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F. SD Pending Case shows Shadow items where other unit’s dependencies remaining </a:t>
            </a:r>
            <a:endParaRPr lang="en-US" dirty="0" smtClean="0"/>
          </a:p>
          <a:p>
            <a:r>
              <a:rPr 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G. Submit shows after Submit/Return items from SD Maker </a:t>
            </a:r>
            <a:endParaRPr lang="en-US" dirty="0" smtClean="0"/>
          </a:p>
          <a:p>
            <a:r>
              <a:rPr 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H. Complete shows after final completed items by end user </a:t>
            </a:r>
            <a:endParaRPr lang="en-US" dirty="0" smtClean="0"/>
          </a:p>
          <a:p>
            <a:r>
              <a:rPr 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I. User can use various Searcher options to select the items from queue </a:t>
            </a:r>
            <a:endParaRPr lang="en-US" dirty="0" smtClean="0"/>
          </a:p>
          <a:p>
            <a:r>
              <a:rPr 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J. User also can check status of the items in Global Search 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24118" y="60512"/>
            <a:ext cx="11788587" cy="925606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All case will be goes to the ‘Group Inbox</a:t>
            </a:r>
            <a:r>
              <a:rPr lang="en-US" dirty="0" smtClean="0">
                <a:solidFill>
                  <a:schemeClr val="tx1"/>
                </a:solidFill>
              </a:rPr>
              <a:t>’</a:t>
            </a: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Which case wants to process, select the case &amp; click on ‘Lock’. It will goes to the ‘Self Inbox’</a:t>
            </a: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Case can process from ‘Self Inbox’</a:t>
            </a: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lowchart: Process 13"/>
          <p:cNvSpPr/>
          <p:nvPr/>
        </p:nvSpPr>
        <p:spPr>
          <a:xfrm>
            <a:off x="2374447" y="1434665"/>
            <a:ext cx="1057835" cy="502054"/>
          </a:xfrm>
          <a:prstGeom prst="flowChartProcess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367" y="4231346"/>
            <a:ext cx="11816429" cy="255044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155" y="1209040"/>
            <a:ext cx="12026900" cy="2922905"/>
          </a:xfrm>
          <a:prstGeom prst="rect">
            <a:avLst/>
          </a:prstGeom>
        </p:spPr>
      </p:pic>
      <p:sp>
        <p:nvSpPr>
          <p:cNvPr id="7" name="Flowchart: Process 6"/>
          <p:cNvSpPr/>
          <p:nvPr/>
        </p:nvSpPr>
        <p:spPr>
          <a:xfrm>
            <a:off x="11450618" y="1767429"/>
            <a:ext cx="627529" cy="403412"/>
          </a:xfrm>
          <a:prstGeom prst="flowChartProcess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2535555" y="1434465"/>
            <a:ext cx="815975" cy="421640"/>
          </a:xfrm>
          <a:prstGeom prst="flowChartProcess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Flowchart: Process 8"/>
          <p:cNvSpPr/>
          <p:nvPr/>
        </p:nvSpPr>
        <p:spPr>
          <a:xfrm>
            <a:off x="406400" y="2047875"/>
            <a:ext cx="1789430" cy="421640"/>
          </a:xfrm>
          <a:prstGeom prst="flowChartProcess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Flowchart: Process 9"/>
          <p:cNvSpPr/>
          <p:nvPr/>
        </p:nvSpPr>
        <p:spPr>
          <a:xfrm>
            <a:off x="2323612" y="3710904"/>
            <a:ext cx="735102" cy="421340"/>
          </a:xfrm>
          <a:prstGeom prst="flowChartProcess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539" y="654705"/>
            <a:ext cx="12061372" cy="30229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9" y="1375954"/>
            <a:ext cx="1341121" cy="5320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38" y="3678012"/>
            <a:ext cx="12061372" cy="309589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193280" y="6531429"/>
            <a:ext cx="461554" cy="32657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164285" y="6529253"/>
            <a:ext cx="509451" cy="32657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702731" y="6531429"/>
            <a:ext cx="461554" cy="32657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0" y="-212725"/>
            <a:ext cx="12099925" cy="784860"/>
          </a:xfrm>
          <a:prstGeom prst="round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Maker can Submit, Save or Return the case. 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If Return the case it will goes to ‘CS’s Return Inbox’. Remarks should be mandatory.</a:t>
            </a: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After ‘Submit’ it will goes to ‘Checker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519295" y="1155700"/>
            <a:ext cx="5709285" cy="4937760"/>
          </a:xfrm>
          <a:prstGeom prst="rect">
            <a:avLst/>
          </a:prstGeom>
        </p:spPr>
      </p:pic>
      <p:sp>
        <p:nvSpPr>
          <p:cNvPr id="16" name="Rectangles 15"/>
          <p:cNvSpPr/>
          <p:nvPr/>
        </p:nvSpPr>
        <p:spPr>
          <a:xfrm>
            <a:off x="486410" y="2830830"/>
            <a:ext cx="3630295" cy="679450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l">
              <a:lnSpc>
                <a:spcPct val="110000"/>
              </a:lnSpc>
            </a:pPr>
            <a:endParaRPr lang="en-US" dirty="0" smtClean="0">
              <a:solidFill>
                <a:schemeClr val="tx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lang="en-US" dirty="0" smtClean="0">
                <a:solidFill>
                  <a:schemeClr val="tx1"/>
                </a:solidFill>
                <a:sym typeface="+mn-ea"/>
              </a:rPr>
              <a:t>Login with User ID &amp; Password</a:t>
            </a:r>
            <a:endParaRPr lang="en-US" dirty="0">
              <a:solidFill>
                <a:schemeClr val="tx1"/>
              </a:solidFill>
            </a:endParaRPr>
          </a:p>
          <a:p>
            <a:pPr algn="l">
              <a:lnSpc>
                <a:spcPct val="110000"/>
              </a:lnSpc>
            </a:pPr>
            <a:endParaRPr 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861695" y="121920"/>
            <a:ext cx="10609580" cy="526415"/>
          </a:xfrm>
          <a:prstGeom prst="round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 b="1">
                <a:solidFill>
                  <a:schemeClr val="tx1"/>
                </a:solidFill>
              </a:rPr>
              <a:t>SD Checker Part</a:t>
            </a:r>
            <a:endParaRPr lang="en-US" sz="2400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24155" y="1119505"/>
            <a:ext cx="11788775" cy="2996565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224118" y="60512"/>
            <a:ext cx="11788587" cy="925606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All case will be goes to the ‘Group Inbox</a:t>
            </a:r>
            <a:r>
              <a:rPr lang="en-US" dirty="0" smtClean="0">
                <a:solidFill>
                  <a:schemeClr val="tx1"/>
                </a:solidFill>
              </a:rPr>
              <a:t>’</a:t>
            </a: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Which case wants to process, select the case &amp; click on ‘Lock’. It will goes to the ‘Self Inbox’</a:t>
            </a: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Case can process from ‘Self Inbox’</a:t>
            </a:r>
            <a:endParaRPr lang="en-US" dirty="0" smtClean="0">
              <a:solidFill>
                <a:schemeClr val="tx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2075" y="4116070"/>
            <a:ext cx="11920855" cy="266509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704850"/>
            <a:ext cx="12098020" cy="341693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705" y="4556125"/>
            <a:ext cx="11992610" cy="230187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0" y="-212725"/>
            <a:ext cx="12099925" cy="784860"/>
          </a:xfrm>
          <a:prstGeom prst="round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Checker can Submit, Save or Return the case. 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Checker can Return any case to the CS user and Maker user. Case will goes to ‘Return Inbox’ Remarks should be mandatory.</a:t>
            </a: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After Checker’s verification, case will be completed.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                                 The End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4135"/>
            <a:ext cx="1988820" cy="421005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305056" y="661375"/>
            <a:ext cx="11756572" cy="558229"/>
          </a:xfrm>
          <a:prstGeom prst="round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2081818" y="709656"/>
            <a:ext cx="7819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kern="0" dirty="0" smtClean="0">
                <a:solidFill>
                  <a:srgbClr val="000000"/>
                </a:solidFill>
                <a:latin typeface="Cambria" panose="02040503050406030204" pitchFamily="18" charset="0"/>
              </a:rPr>
              <a:t>CASA Opening (Account opening: Individual and Joint)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674814" y="1235674"/>
            <a:ext cx="106337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kern="0" dirty="0">
                <a:solidFill>
                  <a:srgbClr val="000000"/>
                </a:solidFill>
                <a:latin typeface="Cambria" panose="02040503050406030204" pitchFamily="18" charset="0"/>
              </a:rPr>
              <a:t>A.</a:t>
            </a:r>
            <a:r>
              <a:rPr lang="en-US" kern="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b="1" kern="0" dirty="0">
                <a:solidFill>
                  <a:srgbClr val="000000"/>
                </a:solidFill>
                <a:latin typeface="Cambria" panose="02040503050406030204" pitchFamily="18" charset="0"/>
              </a:rPr>
              <a:t>Individual and joint( Regular and Instant pack, </a:t>
            </a:r>
            <a:r>
              <a:rPr lang="en-US" b="1" kern="0" dirty="0" smtClean="0">
                <a:solidFill>
                  <a:srgbClr val="000000"/>
                </a:solidFill>
                <a:latin typeface="Cambria" panose="02040503050406030204" pitchFamily="18" charset="0"/>
              </a:rPr>
              <a:t>NTB or </a:t>
            </a:r>
            <a:r>
              <a:rPr lang="en-US" b="1" kern="0" dirty="0">
                <a:solidFill>
                  <a:srgbClr val="000000"/>
                </a:solidFill>
                <a:latin typeface="Cambria" panose="02040503050406030204" pitchFamily="18" charset="0"/>
              </a:rPr>
              <a:t>ETB, with mandate or with beneficiary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47852" y="1533833"/>
            <a:ext cx="10360737" cy="1221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kern="0" dirty="0">
                <a:solidFill>
                  <a:srgbClr val="000000"/>
                </a:solidFill>
                <a:latin typeface="Cambria" panose="02040503050406030204" pitchFamily="18" charset="0"/>
              </a:rPr>
              <a:t>owner or both) a</a:t>
            </a:r>
            <a:r>
              <a:rPr lang="en-US" kern="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b="1" kern="0" dirty="0">
                <a:solidFill>
                  <a:srgbClr val="000000"/>
                </a:solidFill>
                <a:latin typeface="Cambria" panose="02040503050406030204" pitchFamily="18" charset="0"/>
              </a:rPr>
              <a:t>long with other</a:t>
            </a:r>
            <a:r>
              <a:rPr lang="en-US" kern="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b="1" kern="0" dirty="0">
                <a:solidFill>
                  <a:srgbClr val="000000"/>
                </a:solidFill>
                <a:latin typeface="Cambria" panose="02040503050406030204" pitchFamily="18" charset="0"/>
              </a:rPr>
              <a:t>Services</a:t>
            </a:r>
            <a:r>
              <a:rPr lang="en-US" kern="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b="1" kern="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b="1" kern="0" dirty="0" err="1">
                <a:solidFill>
                  <a:srgbClr val="000000"/>
                </a:solidFill>
                <a:latin typeface="Cambria" panose="02040503050406030204" pitchFamily="18" charset="0"/>
              </a:rPr>
              <a:t>Cheque</a:t>
            </a:r>
            <a:r>
              <a:rPr lang="en-US" b="1" kern="0" dirty="0">
                <a:solidFill>
                  <a:srgbClr val="000000"/>
                </a:solidFill>
                <a:latin typeface="Cambria" panose="02040503050406030204" pitchFamily="18" charset="0"/>
              </a:rPr>
              <a:t> Book, Instant</a:t>
            </a:r>
            <a:r>
              <a:rPr lang="en-US" kern="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b="1" kern="0" dirty="0">
                <a:solidFill>
                  <a:srgbClr val="000000"/>
                </a:solidFill>
                <a:latin typeface="Cambria" panose="02040503050406030204" pitchFamily="18" charset="0"/>
              </a:rPr>
              <a:t>Debit Card)</a:t>
            </a:r>
            <a:endParaRPr lang="en-US" dirty="0" smtClean="0"/>
          </a:p>
          <a:p>
            <a:r>
              <a:rPr lang="en-US" kern="0" dirty="0">
                <a:solidFill>
                  <a:srgbClr val="000000"/>
                </a:solidFill>
                <a:latin typeface="Cambria" panose="02040503050406030204" pitchFamily="18" charset="0"/>
              </a:rPr>
              <a:t>1. Dedupe </a:t>
            </a:r>
            <a:endParaRPr lang="en-US" dirty="0" smtClean="0"/>
          </a:p>
          <a:p>
            <a:r>
              <a:rPr lang="en-US" kern="0" dirty="0">
                <a:solidFill>
                  <a:srgbClr val="000000"/>
                </a:solidFill>
                <a:latin typeface="Cambria" panose="02040503050406030204" pitchFamily="18" charset="0"/>
              </a:rPr>
              <a:t>2. SDN </a:t>
            </a:r>
            <a:endParaRPr lang="en-US" dirty="0" smtClean="0"/>
          </a:p>
          <a:p>
            <a:r>
              <a:rPr lang="en-US" kern="0" dirty="0">
                <a:solidFill>
                  <a:srgbClr val="000000"/>
                </a:solidFill>
                <a:latin typeface="Cambria" panose="02040503050406030204" pitchFamily="18" charset="0"/>
              </a:rPr>
              <a:t>3. NID Verification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05056" y="2854254"/>
            <a:ext cx="1188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   CASA </a:t>
            </a:r>
            <a:r>
              <a:rPr 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Opening (Account opening: </a:t>
            </a:r>
            <a:r>
              <a:rPr lang="en-US" b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Individual </a:t>
            </a:r>
            <a:r>
              <a:rPr 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and Joint along with others Regular </a:t>
            </a:r>
            <a:r>
              <a:rPr lang="en-US" b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and </a:t>
            </a:r>
            <a:r>
              <a:rPr lang="en-US" b="1" dirty="0" err="1">
                <a:solidFill>
                  <a:srgbClr val="000000"/>
                </a:solidFill>
                <a:latin typeface="Cambria" panose="02040503050406030204" pitchFamily="18" charset="0"/>
              </a:rPr>
              <a:t>Insta</a:t>
            </a:r>
            <a:r>
              <a:rPr 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pack Services) 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305056" y="2854254"/>
            <a:ext cx="11756572" cy="468695"/>
          </a:xfrm>
          <a:prstGeom prst="round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05056" y="3480270"/>
            <a:ext cx="117565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Note: We have the two options for DEDUPP and SD checking by using Information or </a:t>
            </a:r>
            <a:endParaRPr lang="en-US" dirty="0" smtClean="0"/>
          </a:p>
          <a:p>
            <a:r>
              <a:rPr 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if we know the CB we can use existing CB , when we use Existing CS, only </a:t>
            </a:r>
            <a:endParaRPr lang="en-US" dirty="0" smtClean="0"/>
          </a:p>
          <a:p>
            <a:r>
              <a:rPr 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conventional option will be appear , 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05056" y="4472835"/>
            <a:ext cx="6355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000000"/>
                </a:solidFill>
                <a:latin typeface="Cambria" panose="02040503050406030204" pitchFamily="18" charset="0"/>
              </a:rPr>
              <a:t>DEDUPE Checking with Mandatory Data for Single Account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3446"/>
          </a:xfrm>
        </p:spPr>
        <p:txBody>
          <a:bodyPr/>
          <a:lstStyle/>
          <a:p>
            <a:r>
              <a:rPr lang="en-US" dirty="0" smtClean="0"/>
              <a:t>CASA AC Opening (NTB)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18903" y="1524180"/>
            <a:ext cx="36488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Here user will conduct deduplication before any AC open.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User must input mandatory fields during the dedupe.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Click on Search button to show the result</a:t>
            </a:r>
            <a:endParaRPr lang="en-US" dirty="0" smtClean="0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62855" y="1457960"/>
            <a:ext cx="6955155" cy="51238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365" y="843792"/>
            <a:ext cx="10469901" cy="201273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130703" y="-78657"/>
            <a:ext cx="121202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DEDUPE Checking with Mandatory Data for Single Account with </a:t>
            </a:r>
            <a:r>
              <a:rPr lang="en-US" sz="2400" b="1" u="sng" dirty="0" smtClean="0">
                <a:solidFill>
                  <a:srgbClr val="000000"/>
                </a:solidFill>
                <a:latin typeface="Cambria" panose="02040503050406030204" pitchFamily="18" charset="0"/>
              </a:rPr>
              <a:t>mandate &amp; Beneficial Owner </a:t>
            </a:r>
            <a:endParaRPr lang="en-US" sz="2400" u="sng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39" y="2856524"/>
            <a:ext cx="10440627" cy="15231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39" y="4470431"/>
            <a:ext cx="10744476" cy="16471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90" y="6299077"/>
            <a:ext cx="2718471" cy="66894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56157"/>
            <a:ext cx="118523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Cambria" panose="02040503050406030204" pitchFamily="18" charset="0"/>
              </a:rPr>
              <a:t>Note: For De-dupe and SDN result no need to download or Print the result it will </a:t>
            </a:r>
            <a:endParaRPr lang="en-US" sz="2400" dirty="0" smtClean="0"/>
          </a:p>
          <a:p>
            <a:r>
              <a:rPr lang="en-US" sz="2400" b="1" dirty="0">
                <a:solidFill>
                  <a:srgbClr val="000000"/>
                </a:solidFill>
                <a:latin typeface="Cambria" panose="02040503050406030204" pitchFamily="18" charset="0"/>
              </a:rPr>
              <a:t>automatically forward to BOM and SD end consequently. 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365759" y="1658952"/>
            <a:ext cx="97399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Cambria" panose="02040503050406030204" pitchFamily="18" charset="0"/>
              </a:rPr>
              <a:t>NID Verification Process and Download PDF </a:t>
            </a:r>
            <a:endParaRPr lang="en-US" sz="2400" dirty="0"/>
          </a:p>
        </p:txBody>
      </p:sp>
      <p:sp>
        <p:nvSpPr>
          <p:cNvPr id="11" name="Rounded Rectangular Callout 10"/>
          <p:cNvSpPr/>
          <p:nvPr/>
        </p:nvSpPr>
        <p:spPr>
          <a:xfrm>
            <a:off x="9073053" y="1663168"/>
            <a:ext cx="2953483" cy="453235"/>
          </a:xfrm>
          <a:prstGeom prst="wedgeRoundRectCallou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294482" y="1682234"/>
            <a:ext cx="2510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Click the NID check link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59" y="2200122"/>
            <a:ext cx="11568733" cy="9128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10842172" y="2116403"/>
            <a:ext cx="548640" cy="519148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" y="3192831"/>
            <a:ext cx="8881585" cy="377000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740" y="-641580"/>
            <a:ext cx="6910912" cy="62808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532" y="5012174"/>
            <a:ext cx="66164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Cambria" panose="02040503050406030204" pitchFamily="18" charset="0"/>
              </a:rPr>
              <a:t>Process of converting NID copy to PDF format </a:t>
            </a:r>
            <a:endParaRPr 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44320" y="155659"/>
            <a:ext cx="4131664" cy="3750547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106" y="155659"/>
            <a:ext cx="7216842" cy="36914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69" y="3962153"/>
            <a:ext cx="4238579" cy="28958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549757" y="5334391"/>
            <a:ext cx="63169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Cambria" panose="02040503050406030204" pitchFamily="18" charset="0"/>
              </a:rPr>
              <a:t>Note: Save the same in require folder </a:t>
            </a:r>
            <a:endParaRPr lang="en-US" sz="2800" dirty="0"/>
          </a:p>
        </p:txBody>
      </p:sp>
      <p:pic>
        <p:nvPicPr>
          <p:cNvPr id="3" name="Content Placeholder 4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06" y="282659"/>
            <a:ext cx="7216842" cy="3691460"/>
          </a:xfrm>
          <a:prstGeom prst="rect">
            <a:avLst/>
          </a:prstGeom>
        </p:spPr>
      </p:pic>
      <p:sp>
        <p:nvSpPr>
          <p:cNvPr id="8" name="Rectangles 7"/>
          <p:cNvSpPr/>
          <p:nvPr/>
        </p:nvSpPr>
        <p:spPr>
          <a:xfrm>
            <a:off x="1379220" y="4715510"/>
            <a:ext cx="285115" cy="183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6242</Words>
  <Application>WPS Presentation</Application>
  <PresentationFormat>Widescreen</PresentationFormat>
  <Paragraphs>189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5" baseType="lpstr">
      <vt:lpstr>Arial</vt:lpstr>
      <vt:lpstr>SimSun</vt:lpstr>
      <vt:lpstr>Wingdings</vt:lpstr>
      <vt:lpstr>Cambria</vt:lpstr>
      <vt:lpstr>Calibri</vt:lpstr>
      <vt:lpstr>Microsoft YaHei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CASA AC Opening (NTB)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CASA AC Opening (NTB)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                              The 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50</cp:revision>
  <dcterms:created xsi:type="dcterms:W3CDTF">2022-05-10T04:45:00Z</dcterms:created>
  <dcterms:modified xsi:type="dcterms:W3CDTF">2022-05-11T08:02:35Z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DFECBBC48A4F4247825920D2FB1EF580</vt:lpwstr>
  </property>
  <property fmtid="{D5CDD505-2E9C-101B-9397-08002B2CF9AE}" pid="3" name="KSOProductBuildVer">
    <vt:lpwstr>1033-11.2.0.11074</vt:lpwstr>
  </property>
</Properties>
</file>